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286" r:id="rId5"/>
    <p:sldId id="257" r:id="rId6"/>
    <p:sldId id="261" r:id="rId7"/>
    <p:sldId id="262" r:id="rId8"/>
    <p:sldId id="288" r:id="rId9"/>
    <p:sldId id="258" r:id="rId10"/>
    <p:sldId id="263" r:id="rId11"/>
    <p:sldId id="265" r:id="rId12"/>
    <p:sldId id="266" r:id="rId13"/>
    <p:sldId id="274" r:id="rId14"/>
    <p:sldId id="284" r:id="rId15"/>
    <p:sldId id="267" r:id="rId16"/>
    <p:sldId id="280" r:id="rId17"/>
    <p:sldId id="281" r:id="rId18"/>
    <p:sldId id="282" r:id="rId19"/>
    <p:sldId id="283" r:id="rId20"/>
    <p:sldId id="273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4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1B06-95B5-4F05-AAB4-9FA42D6AAB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6CCC-8B12-4AC7-98BA-C18AE08B1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Организационно-методические основы реализации ГТО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Особенности подготовки к сдаче норм ГТО на уроках физической культуры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Ступени  ВФСК ГТО в наши дни.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49685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школьники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6-8 лет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9-10 лет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ступень -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11-12 лет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ступень -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школьники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13-15 лет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16-17 лет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ступень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18-29 лет 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30-39 лет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40-49 лет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50-59 лет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60-69 лет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ступень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 лет и старше 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f2fcb21e844b3af69a485064d0b91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3130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испытаний для 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ступени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Обязательные виды: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1.Бег </a:t>
            </a:r>
            <a:r>
              <a:rPr lang="en-US" b="1" dirty="0" smtClean="0"/>
              <a:t>10</a:t>
            </a:r>
            <a:r>
              <a:rPr lang="ru-RU" b="1" dirty="0" smtClean="0"/>
              <a:t>0м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2.Бег 2000м / 3000м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3.Подтягивание на высокой перекладине( юноши).</a:t>
            </a:r>
          </a:p>
          <a:p>
            <a:r>
              <a:rPr lang="ru-RU" b="1" dirty="0" smtClean="0"/>
              <a:t>Подтягивание на низкой перекладине или отжимание от пола ( девушки)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4. Наклон вперед из положения стоя с прямыми ногами.</a:t>
            </a:r>
          </a:p>
        </p:txBody>
      </p:sp>
      <p:pic>
        <p:nvPicPr>
          <p:cNvPr id="6" name="Picture 2" descr="C:\Users\Ждановы\Desktop\05f00aa7b51e68bd14713a5c5a2f0984_cropped_6923777251fffd3b5049475339a60cd4_550x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848225"/>
            <a:ext cx="28559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Йога для начинающих упражнения. Занятия йогой дома для начинающих: 10 простых упражн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5114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по выбору: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dirty="0" smtClean="0"/>
              <a:t>1.Метание гранаты</a:t>
            </a:r>
          </a:p>
          <a:p>
            <a:pPr marL="285750" indent="-285750"/>
            <a:r>
              <a:rPr lang="ru-RU" sz="2400" dirty="0" smtClean="0"/>
              <a:t>2.Бег на лыжах  3км / 5 км </a:t>
            </a:r>
          </a:p>
          <a:p>
            <a:pPr marL="285750" indent="-285750"/>
            <a:r>
              <a:rPr lang="ru-RU" sz="2400" dirty="0" smtClean="0"/>
              <a:t>3.Плавание  50м</a:t>
            </a:r>
          </a:p>
          <a:p>
            <a:pPr marL="285750" indent="-285750"/>
            <a:r>
              <a:rPr lang="ru-RU" sz="2400" dirty="0" smtClean="0"/>
              <a:t>4.Поднимание туловища из положения лежа на спине за 1 мин.</a:t>
            </a:r>
          </a:p>
          <a:p>
            <a:pPr marL="285750" indent="-285750"/>
            <a:r>
              <a:rPr lang="ru-RU" sz="2400" dirty="0" smtClean="0"/>
              <a:t>5.Прыжок в длину с места или с разбега</a:t>
            </a:r>
          </a:p>
          <a:p>
            <a:pPr marL="285750" indent="-285750"/>
            <a:r>
              <a:rPr lang="ru-RU" sz="2400" dirty="0" smtClean="0"/>
              <a:t>6.Стрельба из пневматической винтовки или из электронного оружия</a:t>
            </a:r>
          </a:p>
          <a:p>
            <a:pPr marL="342900" indent="-342900"/>
            <a:r>
              <a:rPr lang="ru-RU" sz="2400" dirty="0" smtClean="0"/>
              <a:t>7.Туристический поход</a:t>
            </a:r>
          </a:p>
          <a:p>
            <a:pPr marL="342900" indent="-342900"/>
            <a:r>
              <a:rPr lang="ru-RU" sz="2400" dirty="0" smtClean="0"/>
              <a:t> дистанция 10 км.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4293096"/>
            <a:ext cx="3960243" cy="22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Трудности с которыми пришлось столкнуться.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490849"/>
            <a:ext cx="813690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266825" algn="l"/>
              </a:tabLs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Необходимость создания мотивации у учеников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2668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266825" algn="l"/>
              </a:tabLs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Отсутствие помощи общественных организаций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2668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266825" algn="l"/>
              </a:tabLs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Формы работы по увеличению объема двигательной активности в образовательных учреждениях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 реализации внедрения ВФСК 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 мотивации у учащихся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Межпредметные</a:t>
            </a:r>
            <a:r>
              <a:rPr lang="ru-RU" b="1" dirty="0" smtClean="0">
                <a:solidFill>
                  <a:srgbClr val="FF0000"/>
                </a:solidFill>
              </a:rPr>
              <a:t> связи: </a:t>
            </a:r>
            <a:r>
              <a:rPr lang="ru-RU" dirty="0" smtClean="0"/>
              <a:t>взаимодействие всех звеньев школьного коллектива.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Социальное партнерство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Формы работы, повышающие объем двигательной активности учащихся :</a:t>
            </a:r>
          </a:p>
          <a:p>
            <a:r>
              <a:rPr lang="ru-RU" dirty="0" smtClean="0"/>
              <a:t>внеурочная деятельность</a:t>
            </a:r>
          </a:p>
          <a:p>
            <a:r>
              <a:rPr lang="ru-RU" dirty="0" smtClean="0"/>
              <a:t>учебная деятельность.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http://img.27r.ru/images/2015/57WGXjQs2GWYbKaQ64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3850"/>
            <a:ext cx="7992888" cy="59134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 мотивации у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Здоровье 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потфолио</a:t>
            </a:r>
            <a:endParaRPr lang="ru-RU" dirty="0" smtClean="0"/>
          </a:p>
          <a:p>
            <a:r>
              <a:rPr lang="ru-RU" dirty="0" smtClean="0"/>
              <a:t>Интерес,                           соответствуешь  ли своей ступени ГТО.</a:t>
            </a:r>
          </a:p>
          <a:p>
            <a:r>
              <a:rPr lang="ru-RU" dirty="0" smtClean="0"/>
              <a:t>Самосовершенствование</a:t>
            </a:r>
          </a:p>
          <a:p>
            <a:r>
              <a:rPr lang="ru-RU" dirty="0" smtClean="0"/>
              <a:t>Повышение престижности значкистов ГТО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Возможность завести новых друзей</a:t>
            </a:r>
            <a:endParaRPr lang="ru-RU" dirty="0"/>
          </a:p>
        </p:txBody>
      </p:sp>
      <p:pic>
        <p:nvPicPr>
          <p:cNvPr id="5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580112" y="2492896"/>
            <a:ext cx="3048000" cy="419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Межпредметные</a:t>
            </a:r>
            <a:r>
              <a:rPr lang="ru-RU" b="1" dirty="0" smtClean="0">
                <a:solidFill>
                  <a:srgbClr val="FF0000"/>
                </a:solidFill>
              </a:rPr>
              <a:t>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Классный руководитель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Тематические классные часы</a:t>
            </a:r>
          </a:p>
          <a:p>
            <a:pPr>
              <a:buFontTx/>
              <a:buChar char="-"/>
            </a:pPr>
            <a:r>
              <a:rPr lang="ru-RU" dirty="0" smtClean="0"/>
              <a:t> беседы, презентации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Учителя ОБЖ, биологии, истории</a:t>
            </a:r>
            <a:r>
              <a:rPr lang="ru-RU" dirty="0" smtClean="0"/>
              <a:t>, </a:t>
            </a:r>
            <a:r>
              <a:rPr lang="ru-RU" b="1" dirty="0" smtClean="0"/>
              <a:t>информатики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85313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Администрация ОУ:</a:t>
            </a:r>
          </a:p>
          <a:p>
            <a:pPr>
              <a:buFontTx/>
              <a:buChar char="-"/>
            </a:pPr>
            <a:r>
              <a:rPr lang="ru-RU" dirty="0" smtClean="0"/>
              <a:t>Улучшение материальной базы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Проведения плановых педагогических советов, методических семинаров, совещаний и иных организационных мероприятий по вопросам внедрения Комплекса ГТО в школе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Внесения изменений в образовательные программы по физической  культуре, основам безопасности жизнедеятельности, истории, географии, обществознания, внеклассной деятельности, </a:t>
            </a:r>
            <a:r>
              <a:rPr lang="ru-RU" dirty="0" err="1" smtClean="0"/>
              <a:t>внеучебных</a:t>
            </a:r>
            <a:r>
              <a:rPr lang="ru-RU" dirty="0" smtClean="0"/>
              <a:t> курсов, направленных на подготовку и самоподготовку обучающихся </a:t>
            </a:r>
          </a:p>
          <a:p>
            <a:pPr>
              <a:buFontTx/>
              <a:buChar char="-"/>
            </a:pPr>
            <a:r>
              <a:rPr lang="ru-RU" dirty="0" smtClean="0"/>
              <a:t>Помощь в организации мероприятий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1855350" cy="18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Социальное партнерство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Родительская общественность: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совместных мероприятий « Папа, мама, я – спортивная семья». 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 семейных походов  в выходные дни и в каникулярное время.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Встречи и проведение совместных мероприятий со спортсменами.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99715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Организации сетевого взаимодействия  школы  с  организациями физической культуры, спорта, здравоохранения в целях подготовки и самоподготовки обучающихся к выполнению нормативов и организации недельного двигательного режима, а так же для интеграции усилий и обмена опытом в области внедрения Комплекса ГТО.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4797152"/>
            <a:ext cx="1884645" cy="15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работы, повышающие объем двигательной активности учащихся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Внеурочная деятельность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ru-RU" dirty="0" smtClean="0"/>
              <a:t>-проведение дней здоровья   </a:t>
            </a:r>
          </a:p>
          <a:p>
            <a:pPr lvl="0">
              <a:buNone/>
            </a:pPr>
            <a:r>
              <a:rPr lang="ru-RU" dirty="0" smtClean="0"/>
              <a:t> - спортивных конкурсов и праздников</a:t>
            </a:r>
          </a:p>
          <a:p>
            <a:pPr lvl="0">
              <a:buFontTx/>
              <a:buChar char="-"/>
            </a:pPr>
            <a:r>
              <a:rPr lang="ru-RU" dirty="0" smtClean="0"/>
              <a:t>расширение работы школьных спортивных клубов</a:t>
            </a:r>
          </a:p>
          <a:p>
            <a:pPr lvl="0">
              <a:buFontTx/>
              <a:buChar char="-"/>
            </a:pPr>
            <a:r>
              <a:rPr lang="ru-RU" dirty="0" smtClean="0"/>
              <a:t>правильно организованная внеурочная деятельность(1-5классы)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Учебная деятельность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проведение физкультминуток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физкультпауз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-организация прогулок,   спортивных часов и подвижных игр в динамическую паузу в начальной школе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подвижных перемен</a:t>
            </a:r>
          </a:p>
          <a:p>
            <a:pPr>
              <a:buFontTx/>
              <a:buChar char="-"/>
            </a:pPr>
            <a:r>
              <a:rPr lang="ru-RU" dirty="0" smtClean="0"/>
              <a:t>Домашнее задание( отстающим учащимся)</a:t>
            </a:r>
          </a:p>
          <a:p>
            <a:pPr>
              <a:buFontTx/>
              <a:buChar char="-"/>
            </a:pPr>
            <a:r>
              <a:rPr lang="ru-RU" dirty="0" smtClean="0"/>
              <a:t>Лист самооценки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общество нуждается в здоровых людях?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36514"/>
            <a:ext cx="4464496" cy="44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861718" cy="33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005064"/>
            <a:ext cx="4019600" cy="2612741"/>
          </a:xfrm>
          <a:prstGeom prst="rect">
            <a:avLst/>
          </a:prstGeom>
          <a:noFill/>
        </p:spPr>
      </p:pic>
      <p:pic>
        <p:nvPicPr>
          <p:cNvPr id="4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88640"/>
            <a:ext cx="345638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4060a626904374aeb6e0d9cf5240e2b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3672408" cy="2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общество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3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информационного общества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889" y="1412776"/>
            <a:ext cx="9144000" cy="1180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/>
              <a:t>ГИПОДИНАМИЯ</a:t>
            </a:r>
            <a:endParaRPr lang="ru-RU" sz="5400" b="1" u="sng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403648" y="2420888"/>
            <a:ext cx="1008112" cy="12961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10731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57" y="2420887"/>
            <a:ext cx="10731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588" y="399702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Ожирение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997024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Нарушение опорно-двигательного аппарата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99702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Сердечно-сосудистые заболевания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887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 ГТО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3085386" cy="4824536"/>
          </a:xfrm>
          <a:prstGeom prst="rect">
            <a:avLst/>
          </a:prstGeom>
          <a:noFill/>
        </p:spPr>
      </p:pic>
      <p:pic>
        <p:nvPicPr>
          <p:cNvPr id="4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9704" y="1628800"/>
            <a:ext cx="2664296" cy="452146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19872" y="1556792"/>
            <a:ext cx="3024336" cy="48245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4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2924944"/>
            <a:ext cx="3100344" cy="2664296"/>
          </a:xfrm>
          <a:prstGeom prst="rect">
            <a:avLst/>
          </a:prstGeom>
          <a:noFill/>
        </p:spPr>
      </p:pic>
      <p:pic>
        <p:nvPicPr>
          <p:cNvPr id="5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571999"/>
            <a:ext cx="3048000" cy="2286001"/>
          </a:xfrm>
          <a:prstGeom prst="rect">
            <a:avLst/>
          </a:prstGeom>
          <a:noFill/>
        </p:spPr>
      </p:pic>
      <p:pic>
        <p:nvPicPr>
          <p:cNvPr id="6" name="Picture 10" descr="http://dom-sovetik.ru/image/televizo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7696" y="4653136"/>
            <a:ext cx="2736304" cy="19442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33265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годы перестройки, после развала Советского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60648"/>
            <a:ext cx="26642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6277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2667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ГТО в наши дни.</a:t>
            </a:r>
            <a:endParaRPr lang="ru-RU" sz="6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12368" cy="47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1412777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Tx/>
              <a:buSzTx/>
            </a:pPr>
            <a:r>
              <a:rPr lang="ru-RU" sz="2400" b="1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sz="2400" b="1" dirty="0" smtClean="0">
                <a:solidFill>
                  <a:srgbClr val="002060"/>
                </a:solidFill>
              </a:rPr>
              <a:t>в нашей стране начинает действие 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источники для реализации ГТО в учебном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завидении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20486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 Комитета </a:t>
            </a:r>
            <a:r>
              <a:rPr lang="ru-RU" dirty="0"/>
              <a:t>по физической культуре и спорту </a:t>
            </a:r>
            <a:r>
              <a:rPr lang="ru-RU" dirty="0" smtClean="0"/>
              <a:t>Санкт-Петербурга</a:t>
            </a:r>
          </a:p>
          <a:p>
            <a:r>
              <a:rPr lang="en-US" b="1" dirty="0" smtClean="0"/>
              <a:t>kfis.gov.spb.ru</a:t>
            </a:r>
            <a:r>
              <a:rPr lang="ru-RU" b="1" dirty="0" smtClean="0"/>
              <a:t> </a:t>
            </a:r>
            <a:r>
              <a:rPr lang="ru-RU" dirty="0" smtClean="0"/>
              <a:t>(вкладка Всероссийский физкультурно-спортивный                                              комплекс "Готов к труду и обороне" (ГТО))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Государственные требования к уровню физической подготовленности населения при выполнении комплекса ГТО (Утверждён приказом </a:t>
            </a:r>
            <a:r>
              <a:rPr lang="ru-RU" dirty="0" err="1" smtClean="0"/>
              <a:t>Минспорта</a:t>
            </a:r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оссии от 08 июля 2014г. №575)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Интернет-портал Всероссийского Физкультурно-спортивного комплекса ГТО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07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Быть здоровым — это  престижно.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3456384" cy="48648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484784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ГТО — хитрая штука. Одновременно и цель (сделать нацию здоровее) и средство достигнуть этой цели (стимул для граждан следить за своим здоровьем, поддерживать и повышать свою трудоспособность ).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302982"/>
            <a:ext cx="471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  должен стать частью российской спортивной культуры</a:t>
            </a:r>
            <a:r>
              <a:rPr lang="ru-RU" dirty="0" smtClean="0"/>
              <a:t>, благо опыта в советское время было накоплено достаточно. </a:t>
            </a:r>
            <a:r>
              <a:rPr lang="ru-RU" b="1" dirty="0" smtClean="0"/>
              <a:t>Формула национального здоровья, на мой взгляд, такова: пропаганда (возродить у граждан желание быть здоровым, дать мотивацию  заниматься физкультурой) + возможность заниматься  спортом.</a:t>
            </a:r>
            <a:r>
              <a:rPr lang="ru-RU" dirty="0" smtClean="0"/>
              <a:t> Нужно сделать спорт доступным и модным.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708</Words>
  <Application>Microsoft Office PowerPoint</Application>
  <PresentationFormat>Экран (4:3)</PresentationFormat>
  <Paragraphs>112</Paragraphs>
  <Slides>21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Организационно-методические основы реализации ГТО</vt:lpstr>
      <vt:lpstr>Почему общество нуждается в здоровых людях?</vt:lpstr>
      <vt:lpstr>Информационное общество</vt:lpstr>
      <vt:lpstr>Проблемы информационного общества</vt:lpstr>
      <vt:lpstr>Из истории ГТО</vt:lpstr>
      <vt:lpstr>Презентация PowerPoint</vt:lpstr>
      <vt:lpstr>ГТО в наши дни.</vt:lpstr>
      <vt:lpstr>Основные источники для реализации ГТО в учебном завидении</vt:lpstr>
      <vt:lpstr> Быть здоровым — это  престижно. </vt:lpstr>
      <vt:lpstr>Ступени  ВФСК ГТО в наши дни. </vt:lpstr>
      <vt:lpstr>Виды испытаний для V и VI  ступени</vt:lpstr>
      <vt:lpstr>Виды по выбору: </vt:lpstr>
      <vt:lpstr>Трудности с которыми пришлось столкнуться.</vt:lpstr>
      <vt:lpstr>Компоненты  реализации внедрения ВФСК  ГТО</vt:lpstr>
      <vt:lpstr>Презентация PowerPoint</vt:lpstr>
      <vt:lpstr>Создание мотивации у учащихся</vt:lpstr>
      <vt:lpstr>Межпредметные связи</vt:lpstr>
      <vt:lpstr>Социальное партнерство</vt:lpstr>
      <vt:lpstr>Формы работы, повышающие объем двигательной активности учащихся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Наталья</dc:creator>
  <cp:lastModifiedBy>User</cp:lastModifiedBy>
  <cp:revision>71</cp:revision>
  <dcterms:created xsi:type="dcterms:W3CDTF">2015-08-24T17:13:31Z</dcterms:created>
  <dcterms:modified xsi:type="dcterms:W3CDTF">2015-11-02T09:49:58Z</dcterms:modified>
</cp:coreProperties>
</file>